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7" r:id="rId9"/>
    <p:sldId id="273" r:id="rId10"/>
    <p:sldId id="263" r:id="rId11"/>
    <p:sldId id="274" r:id="rId12"/>
    <p:sldId id="268" r:id="rId13"/>
    <p:sldId id="265" r:id="rId14"/>
    <p:sldId id="266" r:id="rId15"/>
    <p:sldId id="269" r:id="rId16"/>
    <p:sldId id="270" r:id="rId17"/>
    <p:sldId id="272" r:id="rId18"/>
    <p:sldId id="27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99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E8E5A-CE05-41CC-B646-73EA3F4E6D53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2ECB3-7D31-4D6E-997B-0A507AFA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56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ECB3-7D31-4D6E-997B-0A507AFA89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1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8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1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97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01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65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93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03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55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3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8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5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0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2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3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4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8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74B7BA8F-E87F-468E-8B0B-E74AC4F1BF6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6623FF1-5376-4D87-92F2-0F0605CF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2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438400"/>
            <a:ext cx="72571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Welcome to Kindergarten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2015-2016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9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9811" y="762000"/>
            <a:ext cx="4200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Reading and Writing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40199" y="2209800"/>
            <a:ext cx="4411981" cy="44958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Texts are varied and authentic.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Informational text (which supports other content areas)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Fiction Texts (story elements)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Concepts of Prints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Foundational Skills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Work with recognizing upper and lower case letters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Letter sounds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Syllables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High </a:t>
            </a:r>
            <a:r>
              <a:rPr lang="en-US" sz="1800" b="1" dirty="0">
                <a:solidFill>
                  <a:schemeClr val="tx1"/>
                </a:solidFill>
              </a:rPr>
              <a:t>frequency words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Writing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Sentences beginning with a capital letter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Space between words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Correct punctuation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838200"/>
            <a:ext cx="2867830" cy="709865"/>
          </a:xfrm>
        </p:spPr>
        <p:txBody>
          <a:bodyPr/>
          <a:lstStyle/>
          <a:p>
            <a:r>
              <a:rPr lang="en-US" b="1" dirty="0" smtClean="0"/>
              <a:t>Writing Block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7974818" cy="41402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521208" indent="-457200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Students will write for various purposes, in various forms and for various audiences during </a:t>
            </a:r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writers’ workshop</a:t>
            </a: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in EACH quarter</a:t>
            </a:r>
          </a:p>
          <a:p>
            <a:pPr marL="521208" indent="-457200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endParaRPr lang="en-US" sz="2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21208" indent="-457200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Purposes for Writing</a:t>
            </a:r>
            <a:endParaRPr lang="en-US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96696" lvl="1" indent="-457200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Informative/explanatory</a:t>
            </a:r>
          </a:p>
          <a:p>
            <a:pPr marL="996696" lvl="1" indent="-457200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Opinion (persuade)</a:t>
            </a:r>
          </a:p>
          <a:p>
            <a:pPr marL="996696" lvl="1" indent="-457200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Narratives (stories)</a:t>
            </a:r>
          </a:p>
          <a:p>
            <a:pPr marL="994410" lvl="1" indent="-457200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endParaRPr lang="en-US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21208" indent="-457200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Students will actively participate in </a:t>
            </a:r>
            <a:r>
              <a:rPr lang="en-US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Inquiry Projects</a:t>
            </a:r>
            <a:endParaRPr lang="en-US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74838"/>
            <a:ext cx="7315200" cy="334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Fosters Independence through: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Opportunities to have &amp; make choices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Practice &amp; review of skills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Social collaboration with peers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The feeling of being competent &amp; successful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Accountability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5099" y="1009843"/>
            <a:ext cx="3946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Academic Centers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057400"/>
            <a:ext cx="5715000" cy="4452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dirty="0"/>
              <a:t>This year in math we will learn: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Positional Words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Patterns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Sorting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Counting 1 to 100  by 1’s and 10’s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Basic </a:t>
            </a:r>
            <a:r>
              <a:rPr lang="en-US" sz="2400" b="1" dirty="0" smtClean="0"/>
              <a:t>Addition </a:t>
            </a:r>
            <a:r>
              <a:rPr lang="en-US" sz="2400" b="1" dirty="0"/>
              <a:t>and Subtraction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Measurement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Base Ten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33800" y="99060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Math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9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514600"/>
            <a:ext cx="6248400" cy="2236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Weather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Life Cycles (mealworms)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Plants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Animal Habitats and External Features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990600"/>
            <a:ext cx="1794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Science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2362200"/>
            <a:ext cx="548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Rules, Rights and Responsibilities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Families </a:t>
            </a:r>
            <a:r>
              <a:rPr lang="en-US" sz="2400" b="1" dirty="0"/>
              <a:t>and Friends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Our </a:t>
            </a:r>
            <a:r>
              <a:rPr lang="en-US" sz="2400" b="1" dirty="0" smtClean="0"/>
              <a:t>Country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Maps</a:t>
            </a:r>
            <a:endParaRPr lang="en-US" sz="2400" b="1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Long Ago and Today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/>
              <a:t>Wants and Needs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2522" y="914400"/>
            <a:ext cx="2901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Social Studies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1336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/>
              <a:t>mCLASS</a:t>
            </a:r>
            <a:r>
              <a:rPr lang="en-US" sz="2400" b="1" dirty="0"/>
              <a:t> Reading assessments </a:t>
            </a:r>
            <a:endParaRPr lang="en-US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September</a:t>
            </a:r>
            <a:r>
              <a:rPr lang="en-US" sz="2400" b="1" dirty="0"/>
              <a:t>, January, and May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Kindergarten Readiness Assessment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KRA</a:t>
            </a:r>
            <a:r>
              <a:rPr lang="en-US" sz="2400" b="1" dirty="0" smtClean="0"/>
              <a:t>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October</a:t>
            </a:r>
            <a:endParaRPr lang="en-US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MAP-P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January and May</a:t>
            </a:r>
            <a:endParaRPr lang="en-US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Unit Math </a:t>
            </a:r>
            <a:r>
              <a:rPr lang="en-US" sz="2400" b="1" dirty="0" smtClean="0"/>
              <a:t>assessments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Ongoing</a:t>
            </a:r>
            <a:endParaRPr lang="en-US" sz="2400" b="1" dirty="0"/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/>
          </a:p>
          <a:p>
            <a:r>
              <a:rPr lang="en-US" sz="2400" b="1" dirty="0"/>
              <a:t>We are continually assessing through guided reading, directed math groups, writing, and observation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914400"/>
            <a:ext cx="2675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Assessments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9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362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Report </a:t>
            </a:r>
            <a:r>
              <a:rPr lang="en-US" sz="2400" b="1" dirty="0" smtClean="0"/>
              <a:t>Cards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 smtClean="0"/>
              <a:t> </a:t>
            </a:r>
            <a:r>
              <a:rPr lang="en-US" sz="2400" b="1" dirty="0"/>
              <a:t>January &amp; June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Conference Dates: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 smtClean="0"/>
              <a:t>Wednesday</a:t>
            </a:r>
            <a:r>
              <a:rPr lang="en-US" sz="2400" b="1" dirty="0"/>
              <a:t>, November </a:t>
            </a:r>
            <a:r>
              <a:rPr lang="en-US" sz="2400" b="1" dirty="0" smtClean="0"/>
              <a:t>11</a:t>
            </a:r>
            <a:endParaRPr lang="en-US" sz="2400" b="1" baseline="300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 smtClean="0"/>
              <a:t>Thursday</a:t>
            </a:r>
            <a:r>
              <a:rPr lang="en-US" sz="2400" b="1" dirty="0"/>
              <a:t>, November 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0815" y="990600"/>
            <a:ext cx="2802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Report Cards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4478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863025"/>
            <a:ext cx="3182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Classroom Visit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494240"/>
            <a:ext cx="81612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Please join us in our Kindergarten Classrooms!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Sign up for Conferences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Email List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Look at your child’s learning environment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THANK YOU FOR ATTENDING TONIGHT’S PRESENTATION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03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1752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  <a:latin typeface="Cutie Patootie" pitchFamily="2" charset="0"/>
              <a:ea typeface="Cutie Patootie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044987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 smtClean="0"/>
              <a:t>School Day</a:t>
            </a:r>
          </a:p>
          <a:p>
            <a:pPr>
              <a:defRPr/>
            </a:pPr>
            <a:r>
              <a:rPr lang="en-US" sz="2400" b="1" dirty="0" smtClean="0"/>
              <a:t>9:10 </a:t>
            </a:r>
            <a:r>
              <a:rPr lang="en-US" sz="2400" b="1" dirty="0"/>
              <a:t>a.m. – </a:t>
            </a:r>
            <a:r>
              <a:rPr lang="en-US" sz="2400" b="1" dirty="0" smtClean="0"/>
              <a:t>3:50 p.m</a:t>
            </a:r>
            <a:r>
              <a:rPr lang="en-US" sz="2400" b="1" dirty="0"/>
              <a:t>.</a:t>
            </a:r>
          </a:p>
          <a:p>
            <a:pPr>
              <a:defRPr/>
            </a:pPr>
            <a:endParaRPr lang="en-US" sz="2400" u="sng" dirty="0"/>
          </a:p>
          <a:p>
            <a:pPr>
              <a:defRPr/>
            </a:pPr>
            <a:r>
              <a:rPr lang="en-US" sz="2400" b="1" u="sng" dirty="0" smtClean="0"/>
              <a:t>Dismissal-</a:t>
            </a:r>
            <a:endParaRPr lang="en-US" sz="2400" b="1" u="sng" dirty="0"/>
          </a:p>
          <a:p>
            <a:pPr>
              <a:defRPr/>
            </a:pPr>
            <a:r>
              <a:rPr lang="en-US" sz="2400" b="1" dirty="0"/>
              <a:t>Patrols will escort students to </a:t>
            </a:r>
            <a:r>
              <a:rPr lang="en-US" sz="2400" b="1" dirty="0" smtClean="0"/>
              <a:t>cars, buses and </a:t>
            </a:r>
            <a:r>
              <a:rPr lang="en-US" sz="2400" b="1" dirty="0" err="1" smtClean="0"/>
              <a:t>KidsCO</a:t>
            </a: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During </a:t>
            </a:r>
            <a:r>
              <a:rPr lang="en-US" sz="2400" b="1" dirty="0"/>
              <a:t>the day parents should go directly to the </a:t>
            </a:r>
            <a:r>
              <a:rPr lang="en-US" sz="2400" b="1" dirty="0" smtClean="0"/>
              <a:t>office if needing to pick child up early.</a:t>
            </a:r>
            <a:endParaRPr lang="en-US" sz="2400" b="1" dirty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u="sng" dirty="0" smtClean="0"/>
              <a:t>Birthdays-</a:t>
            </a:r>
            <a:endParaRPr lang="en-US" sz="2400" b="1" u="sng" dirty="0"/>
          </a:p>
          <a:p>
            <a:pPr>
              <a:defRPr/>
            </a:pPr>
            <a:r>
              <a:rPr lang="en-US" sz="2400" b="1" dirty="0"/>
              <a:t>No edible treats</a:t>
            </a:r>
          </a:p>
          <a:p>
            <a:pPr>
              <a:defRPr/>
            </a:pPr>
            <a:r>
              <a:rPr lang="en-US" sz="2400" b="1" dirty="0"/>
              <a:t>We will acknowledge the birthdays in the classroom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45026" y="1021631"/>
            <a:ext cx="4177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General Information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838200"/>
            <a:ext cx="50738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Behavior System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196856"/>
            <a:ext cx="8610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Behavior Rubric with Colors</a:t>
            </a:r>
          </a:p>
          <a:p>
            <a:pPr lvl="1"/>
            <a:r>
              <a:rPr lang="en-US" sz="2800" b="1" dirty="0">
                <a:solidFill>
                  <a:srgbClr val="00B050"/>
                </a:solidFill>
              </a:rPr>
              <a:t>Green</a:t>
            </a:r>
            <a:r>
              <a:rPr lang="en-US" sz="2800" b="1" dirty="0"/>
              <a:t> =</a:t>
            </a:r>
            <a:r>
              <a:rPr lang="en-US" sz="2800" dirty="0"/>
              <a:t> Great day</a:t>
            </a:r>
            <a:endParaRPr lang="en-US" sz="2800" b="1" dirty="0"/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Yellow </a:t>
            </a:r>
            <a:r>
              <a:rPr lang="en-US" sz="2800" b="1" dirty="0"/>
              <a:t>=</a:t>
            </a:r>
            <a:r>
              <a:rPr lang="en-US" sz="2800" dirty="0"/>
              <a:t> Warning</a:t>
            </a:r>
            <a:endParaRPr lang="en-US" sz="2800" b="1" dirty="0"/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Blue</a:t>
            </a:r>
            <a:r>
              <a:rPr lang="en-US" sz="2800" b="1" dirty="0"/>
              <a:t> =</a:t>
            </a:r>
            <a:r>
              <a:rPr lang="en-US" sz="2800" dirty="0"/>
              <a:t> (Chill </a:t>
            </a:r>
            <a:r>
              <a:rPr lang="en-US" sz="2800" dirty="0" smtClean="0"/>
              <a:t>Out </a:t>
            </a:r>
            <a:r>
              <a:rPr lang="en-US" sz="2800" dirty="0"/>
              <a:t>Zone) </a:t>
            </a:r>
          </a:p>
          <a:p>
            <a:pPr marL="1085850" lvl="3"/>
            <a:r>
              <a:rPr lang="en-US" sz="2800" dirty="0"/>
              <a:t>Student has a conference with the teacher to help him/her make better choices.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Red</a:t>
            </a:r>
            <a:r>
              <a:rPr lang="en-US" sz="2800" b="1" dirty="0"/>
              <a:t>= </a:t>
            </a:r>
            <a:r>
              <a:rPr lang="en-US" sz="2800" dirty="0"/>
              <a:t>Communication with parents and/or 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         guardians</a:t>
            </a:r>
            <a:endParaRPr lang="en-US" sz="2800" dirty="0"/>
          </a:p>
          <a:p>
            <a:pPr marL="993775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dirty="0"/>
              <a:t>behavior continues, referral to Mr. Collins.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430292"/>
            <a:ext cx="5105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300" dirty="0">
              <a:solidFill>
                <a:srgbClr val="00B0F0"/>
              </a:solidFill>
              <a:latin typeface="Cutie Patootie" pitchFamily="2" charset="0"/>
              <a:ea typeface="Cutie Patootie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86000"/>
            <a:ext cx="7162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Lunch Time-  11:45 am – 12:55 pm</a:t>
            </a:r>
          </a:p>
          <a:p>
            <a:endParaRPr lang="en-US" sz="2400" b="1" dirty="0"/>
          </a:p>
          <a:p>
            <a:r>
              <a:rPr lang="en-US" sz="2400" b="1" dirty="0" smtClean="0"/>
              <a:t>Lunch Options: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Bring </a:t>
            </a:r>
            <a:r>
              <a:rPr lang="en-US" sz="2400" b="1" dirty="0"/>
              <a:t>from </a:t>
            </a:r>
            <a:r>
              <a:rPr lang="en-US" sz="2400" b="1" dirty="0" smtClean="0"/>
              <a:t>home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Purchase </a:t>
            </a:r>
            <a:r>
              <a:rPr lang="en-US" sz="2400" b="1" dirty="0"/>
              <a:t>in cafeteria for $</a:t>
            </a:r>
            <a:r>
              <a:rPr lang="en-US" sz="2400" b="1" dirty="0" smtClean="0"/>
              <a:t>2.55 </a:t>
            </a:r>
            <a:r>
              <a:rPr lang="en-US" sz="2400" b="1" dirty="0"/>
              <a:t>(includes </a:t>
            </a:r>
            <a:r>
              <a:rPr lang="en-US" sz="2400" b="1" dirty="0" smtClean="0"/>
              <a:t>milk)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Milk a la carte .60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Money </a:t>
            </a:r>
            <a:r>
              <a:rPr lang="en-US" sz="2400" b="1" dirty="0"/>
              <a:t>may be deposited in student’s SNAP account for </a:t>
            </a:r>
            <a:r>
              <a:rPr lang="en-US" sz="2400" b="1" dirty="0" smtClean="0"/>
              <a:t>convenience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www.myLunchMoney.com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66685" y="990600"/>
            <a:ext cx="1953430" cy="709865"/>
          </a:xfrm>
        </p:spPr>
        <p:txBody>
          <a:bodyPr/>
          <a:lstStyle/>
          <a:p>
            <a:r>
              <a:rPr lang="en-US" b="1" dirty="0" smtClean="0"/>
              <a:t>Lunch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42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2336983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Please </a:t>
            </a:r>
            <a:r>
              <a:rPr lang="en-US" sz="2400" b="1" dirty="0"/>
              <a:t>let us know as soon as possible with written </a:t>
            </a:r>
            <a:r>
              <a:rPr lang="en-US" sz="2400" b="1" dirty="0" smtClean="0"/>
              <a:t>note or phone call to the office.</a:t>
            </a:r>
            <a:endParaRPr lang="en-US" sz="2400" b="1" dirty="0"/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Faxes and emails may not be checked in </a:t>
            </a:r>
            <a:r>
              <a:rPr lang="en-US" sz="2400" b="1" dirty="0" smtClean="0"/>
              <a:t>time.</a:t>
            </a:r>
            <a:endParaRPr lang="en-US" sz="2400" b="1" dirty="0"/>
          </a:p>
          <a:p>
            <a:endParaRPr lang="en-US" sz="3200" dirty="0">
              <a:solidFill>
                <a:srgbClr val="00B0F0"/>
              </a:solidFill>
              <a:latin typeface="Cutie Patootie" pitchFamily="2" charset="0"/>
              <a:ea typeface="Cutie Patootie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0782" y="990600"/>
            <a:ext cx="3905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Change in Routine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22098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/>
              <a:t>Send a note in your child’s Take Home Folder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/>
              <a:t>Call the school at 301-253-7080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/>
              <a:t>Email your child’s teacher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Michela_A_Harrigan@mcpsmd.org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Stacey_L_Morton@mcpsmd.org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Kaitlin_E_Rew@mcpsmd.org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Pamela_E_Jones@mcpsmd.org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990600"/>
            <a:ext cx="6258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Communicating with Teachers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0698" y="2286000"/>
            <a:ext cx="79247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Take Home </a:t>
            </a:r>
            <a:r>
              <a:rPr lang="en-US" sz="2400" b="1" dirty="0" smtClean="0"/>
              <a:t>Folder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Please </a:t>
            </a:r>
            <a:r>
              <a:rPr lang="en-US" sz="2400" b="1" dirty="0"/>
              <a:t>check and return to school </a:t>
            </a:r>
            <a:r>
              <a:rPr lang="en-US" sz="2400" b="1" dirty="0" smtClean="0"/>
              <a:t>daily</a:t>
            </a:r>
            <a:endParaRPr lang="en-US" sz="2400" b="1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Monthly </a:t>
            </a:r>
            <a:r>
              <a:rPr lang="en-US" sz="2400" b="1" dirty="0" smtClean="0"/>
              <a:t>Newsletters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Website: 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>
                <a:solidFill>
                  <a:srgbClr val="0070C0"/>
                </a:solidFill>
              </a:rPr>
              <a:t>www. </a:t>
            </a:r>
            <a:r>
              <a:rPr lang="en-US" sz="2400" b="1" u="sng" dirty="0" smtClean="0">
                <a:solidFill>
                  <a:srgbClr val="0070C0"/>
                </a:solidFill>
              </a:rPr>
              <a:t>deskindergarten.weebly.com</a:t>
            </a:r>
            <a:r>
              <a:rPr lang="en-US" sz="2400" b="1" u="sng" dirty="0">
                <a:solidFill>
                  <a:srgbClr val="0070C0"/>
                </a:solidFill>
              </a:rPr>
              <a:t>/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endParaRPr lang="en-US" sz="2400" b="1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Parent/Teacher </a:t>
            </a:r>
            <a:r>
              <a:rPr lang="en-US" sz="2400" b="1" dirty="0" smtClean="0"/>
              <a:t>Conferences—November 11 &amp; 12</a:t>
            </a:r>
            <a:endParaRPr lang="en-US" sz="2400" b="1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Report Cards (January &amp; </a:t>
            </a:r>
            <a:r>
              <a:rPr lang="en-US" sz="2400" b="1" dirty="0" smtClean="0"/>
              <a:t>June</a:t>
            </a:r>
            <a:r>
              <a:rPr lang="en-US" sz="2400" b="1" dirty="0"/>
              <a:t>)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Good </a:t>
            </a:r>
            <a:r>
              <a:rPr lang="en-US" sz="2400" b="1" dirty="0"/>
              <a:t>Choice Calendar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15778" y="990600"/>
            <a:ext cx="5934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Communicating with Parents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225992"/>
            <a:ext cx="7086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/>
              <a:t>Room Parents are </a:t>
            </a:r>
            <a:r>
              <a:rPr lang="en-US" sz="2800" b="1" dirty="0" smtClean="0"/>
              <a:t>organized through </a:t>
            </a:r>
            <a:r>
              <a:rPr lang="en-US" sz="2800" b="1" dirty="0"/>
              <a:t>the PTA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/>
              <a:t>Parents will be contacted for special projects on an as needed basis</a:t>
            </a:r>
          </a:p>
          <a:p>
            <a:endParaRPr lang="en-US" u="sng" dirty="0">
              <a:solidFill>
                <a:srgbClr val="00B0F0"/>
              </a:solidFill>
              <a:latin typeface="Cutie Patootie" pitchFamily="2" charset="0"/>
              <a:ea typeface="Cutie Patooti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838200"/>
            <a:ext cx="2287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Volunteers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914400"/>
            <a:ext cx="4586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Reading/Writing Block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590800"/>
            <a:ext cx="62546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Mini Lesson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endParaRPr lang="en-US" sz="2800" dirty="0" smtClean="0">
              <a:latin typeface="Century Gothic" panose="020B0502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Strategy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entury Gothic" panose="020B0502020202020204" pitchFamily="34" charset="0"/>
              </a:rPr>
              <a:t>Guided </a:t>
            </a:r>
            <a:r>
              <a:rPr lang="en-US" sz="2800" b="1" dirty="0">
                <a:latin typeface="Century Gothic" panose="020B0502020202020204" pitchFamily="34" charset="0"/>
              </a:rPr>
              <a:t>Reading Groups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endParaRPr lang="en-US" sz="2800" dirty="0" smtClean="0">
              <a:latin typeface="Century Gothic" panose="020B0502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focus </a:t>
            </a:r>
            <a:r>
              <a:rPr lang="en-US" sz="2800" dirty="0">
                <a:latin typeface="Century Gothic" panose="020B0502020202020204" pitchFamily="34" charset="0"/>
              </a:rPr>
              <a:t>on </a:t>
            </a:r>
            <a:r>
              <a:rPr lang="en-US" sz="2800" dirty="0" smtClean="0">
                <a:latin typeface="Century Gothic" panose="020B0502020202020204" pitchFamily="34" charset="0"/>
              </a:rPr>
              <a:t>strategies </a:t>
            </a:r>
            <a:endParaRPr lang="en-US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entury Gothic" panose="020B0502020202020204" pitchFamily="34" charset="0"/>
              </a:rPr>
              <a:t>Independent </a:t>
            </a:r>
            <a:r>
              <a:rPr lang="en-US" sz="2800" b="1" dirty="0">
                <a:latin typeface="Century Gothic" panose="020B0502020202020204" pitchFamily="34" charset="0"/>
              </a:rPr>
              <a:t>Work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&amp; </a:t>
            </a:r>
            <a:r>
              <a:rPr lang="en-US" sz="2800" b="1" dirty="0" smtClean="0">
                <a:latin typeface="Century Gothic" panose="020B0502020202020204" pitchFamily="34" charset="0"/>
              </a:rPr>
              <a:t>Centers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Gothic" panose="020B0502020202020204" pitchFamily="34" charset="0"/>
              </a:rPr>
              <a:t>reinforce skills/strategies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entury Gothic" panose="020B0502020202020204" pitchFamily="34" charset="0"/>
              </a:rPr>
              <a:t>Writer’s </a:t>
            </a:r>
            <a:r>
              <a:rPr lang="en-US" sz="2800" b="1" dirty="0">
                <a:latin typeface="Century Gothic" panose="020B0502020202020204" pitchFamily="34" charset="0"/>
              </a:rPr>
              <a:t>Workshop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1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653</TotalTime>
  <Words>557</Words>
  <Application>Microsoft Office PowerPoint</Application>
  <PresentationFormat>On-screen Show (4:3)</PresentationFormat>
  <Paragraphs>143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Cutie Patootie</vt:lpstr>
      <vt:lpstr>Wingdings 3</vt:lpstr>
      <vt:lpstr>Ion Boardroom</vt:lpstr>
      <vt:lpstr>PowerPoint Presentation</vt:lpstr>
      <vt:lpstr>PowerPoint Presentation</vt:lpstr>
      <vt:lpstr>PowerPoint Presentation</vt:lpstr>
      <vt:lpstr>Lunch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Writing Block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</dc:creator>
  <cp:lastModifiedBy>Harrigan, Michela A</cp:lastModifiedBy>
  <cp:revision>45</cp:revision>
  <cp:lastPrinted>2013-08-22T19:42:59Z</cp:lastPrinted>
  <dcterms:created xsi:type="dcterms:W3CDTF">2013-07-11T18:46:35Z</dcterms:created>
  <dcterms:modified xsi:type="dcterms:W3CDTF">2015-08-26T14:00:21Z</dcterms:modified>
</cp:coreProperties>
</file>